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21"/>
  </p:notesMasterIdLst>
  <p:sldIdLst>
    <p:sldId id="274" r:id="rId2"/>
    <p:sldId id="296" r:id="rId3"/>
    <p:sldId id="289" r:id="rId4"/>
    <p:sldId id="290" r:id="rId5"/>
    <p:sldId id="291" r:id="rId6"/>
    <p:sldId id="292" r:id="rId7"/>
    <p:sldId id="293" r:id="rId8"/>
    <p:sldId id="294" r:id="rId9"/>
    <p:sldId id="298" r:id="rId10"/>
    <p:sldId id="275" r:id="rId11"/>
    <p:sldId id="287" r:id="rId12"/>
    <p:sldId id="265" r:id="rId13"/>
    <p:sldId id="277" r:id="rId14"/>
    <p:sldId id="281" r:id="rId15"/>
    <p:sldId id="282" r:id="rId16"/>
    <p:sldId id="288" r:id="rId17"/>
    <p:sldId id="280" r:id="rId18"/>
    <p:sldId id="279" r:id="rId19"/>
    <p:sldId id="299" r:id="rId2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/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800" b="0" i="0" u="none" strike="noStrike" cap="none" baseline="0"/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/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30116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371600" y="3683000"/>
            <a:ext cx="6400799" cy="90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Century Gothic"/>
                <a:ea typeface="Arial"/>
                <a:cs typeface="Century Gothic"/>
                <a:sym typeface="Arial"/>
                <a:rtl val="0"/>
              </a:defRPr>
            </a:lvl1pPr>
            <a:lvl2pPr marL="457200" marR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8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62741" y="205211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0000"/>
              </a:buClr>
              <a:buNone/>
              <a:defRPr sz="4400">
                <a:solidFill>
                  <a:srgbClr val="FF0000"/>
                </a:solidFill>
                <a:latin typeface="Century Gothic"/>
                <a:cs typeface="Century Gothic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body" idx="2"/>
          </p:nvPr>
        </p:nvSpPr>
        <p:spPr>
          <a:xfrm>
            <a:off x="2985706" y="4809832"/>
            <a:ext cx="2905125" cy="392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None/>
              <a:defRPr>
                <a:solidFill>
                  <a:srgbClr val="000000"/>
                </a:solidFill>
                <a:latin typeface="Century Gothic"/>
                <a:cs typeface="Century Gothic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 rot="5400000">
            <a:off x="4732336" y="2674354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0000"/>
              </a:buClr>
              <a:buFont typeface="Arial"/>
              <a:buNone/>
              <a:defRPr sz="4400">
                <a:solidFill>
                  <a:srgbClr val="FF0000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 rot="5400000">
            <a:off x="667018" y="934284"/>
            <a:ext cx="5369263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12700" algn="l" rtl="0">
              <a:spcBef>
                <a:spcPts val="640"/>
              </a:spcBef>
              <a:buClr>
                <a:srgbClr val="948A54"/>
              </a:buClr>
              <a:buFont typeface="Wingdings"/>
              <a:buChar char="§"/>
              <a:defRPr sz="3200">
                <a:solidFill>
                  <a:srgbClr val="948A54"/>
                </a:solidFill>
              </a:defRPr>
            </a:lvl1pPr>
            <a:lvl2pPr marL="742950" indent="-762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</a:defRPr>
            </a:lvl2pPr>
            <a:lvl3pPr marL="1143000" indent="-47625" algn="l" rtl="0">
              <a:spcBef>
                <a:spcPts val="480"/>
              </a:spcBef>
              <a:buClr>
                <a:schemeClr val="dk2"/>
              </a:buClr>
              <a:buFont typeface="Arial"/>
              <a:buChar char="•"/>
              <a:defRPr sz="2400">
                <a:solidFill>
                  <a:schemeClr val="dk2"/>
                </a:solidFill>
              </a:defRPr>
            </a:lvl3pPr>
            <a:lvl4pPr marL="1600200" indent="-76200" algn="l" rtl="0">
              <a:spcBef>
                <a:spcPts val="400"/>
              </a:spcBef>
              <a:buClr>
                <a:srgbClr val="7F7F7F"/>
              </a:buClr>
              <a:buFont typeface="Arial"/>
              <a:buChar char="•"/>
              <a:defRPr sz="2000">
                <a:solidFill>
                  <a:srgbClr val="7F7F7F"/>
                </a:solidFill>
              </a:defRPr>
            </a:lvl4pPr>
            <a:lvl5pPr marL="2057400" indent="-76200" algn="l" rtl="0">
              <a:spcBef>
                <a:spcPts val="400"/>
              </a:spcBef>
              <a:buClr>
                <a:srgbClr val="7F7F7F"/>
              </a:buClr>
              <a:buFont typeface="Arial"/>
              <a:buChar char="•"/>
              <a:defRPr sz="2000">
                <a:solidFill>
                  <a:srgbClr val="7F7F7F"/>
                </a:solidFill>
              </a:defRPr>
            </a:lvl5pPr>
            <a:lvl6pPr marL="25146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6pPr>
            <a:lvl7pPr marL="29718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7pPr>
            <a:lvl8pPr marL="34290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8pPr>
            <a:lvl9pPr marL="38862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62741" y="9091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0000"/>
              </a:buClr>
              <a:buNone/>
              <a:defRPr sz="4400">
                <a:solidFill>
                  <a:srgbClr val="FF0000"/>
                </a:solidFill>
                <a:latin typeface="Century Gothic"/>
                <a:cs typeface="Century Gothic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 dirty="0"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83736" y="2132424"/>
            <a:ext cx="8229600" cy="4301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12700" algn="l" rtl="0">
              <a:spcBef>
                <a:spcPts val="640"/>
              </a:spcBef>
              <a:buClr>
                <a:srgbClr val="948A54"/>
              </a:buClr>
              <a:buFont typeface="Wingdings"/>
              <a:buChar char="§"/>
              <a:defRPr sz="3200">
                <a:solidFill>
                  <a:srgbClr val="000000"/>
                </a:solidFill>
                <a:latin typeface="Century Gothic"/>
                <a:cs typeface="Century Gothic"/>
              </a:defRPr>
            </a:lvl1pPr>
            <a:lvl2pPr marL="742950" indent="-762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</a:defRPr>
            </a:lvl2pPr>
            <a:lvl3pPr marL="1143000" indent="-47625" algn="l" rtl="0">
              <a:spcBef>
                <a:spcPts val="480"/>
              </a:spcBef>
              <a:buClr>
                <a:schemeClr val="dk2"/>
              </a:buClr>
              <a:buFont typeface="Arial"/>
              <a:buChar char="•"/>
              <a:defRPr sz="2400">
                <a:solidFill>
                  <a:schemeClr val="dk2"/>
                </a:solidFill>
              </a:defRPr>
            </a:lvl3pPr>
            <a:lvl4pPr marL="1600200" indent="-76200" algn="l" rtl="0">
              <a:spcBef>
                <a:spcPts val="400"/>
              </a:spcBef>
              <a:buClr>
                <a:srgbClr val="7F7F7F"/>
              </a:buClr>
              <a:buFont typeface="Arial"/>
              <a:buChar char="•"/>
              <a:defRPr sz="2000">
                <a:solidFill>
                  <a:srgbClr val="7F7F7F"/>
                </a:solidFill>
              </a:defRPr>
            </a:lvl4pPr>
            <a:lvl5pPr marL="2057400" indent="-76200" algn="l" rtl="0">
              <a:spcBef>
                <a:spcPts val="400"/>
              </a:spcBef>
              <a:buClr>
                <a:srgbClr val="7F7F7F"/>
              </a:buClr>
              <a:buFont typeface="Arial"/>
              <a:buChar char="•"/>
              <a:defRPr sz="2000">
                <a:solidFill>
                  <a:srgbClr val="7F7F7F"/>
                </a:solidFill>
              </a:defRPr>
            </a:lvl5pPr>
            <a:lvl6pPr marL="25146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6pPr>
            <a:lvl7pPr marL="29718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7pPr>
            <a:lvl8pPr marL="34290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8pPr>
            <a:lvl9pPr marL="38862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0" i="0" cap="none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000000"/>
              </a:buClr>
              <a:buNone/>
              <a:defRPr sz="2000">
                <a:solidFill>
                  <a:srgbClr val="000000"/>
                </a:solidFill>
              </a:defRPr>
            </a:lvl1pPr>
            <a:lvl2pPr marL="457200" indent="0" rtl="0">
              <a:buClr>
                <a:srgbClr val="888888"/>
              </a:buClr>
              <a:buFont typeface="Arial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Arial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Arial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Arial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Arial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Arial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Arial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Arial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62741" y="9091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0000"/>
              </a:buClr>
              <a:buNone/>
              <a:defRPr sz="4400">
                <a:solidFill>
                  <a:srgbClr val="FF0000"/>
                </a:solidFill>
                <a:latin typeface="Century Gothic"/>
                <a:cs typeface="Century Gothic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2146006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>
                <a:solidFill>
                  <a:srgbClr val="000000"/>
                </a:solidFill>
                <a:latin typeface="Century Gothic"/>
                <a:cs typeface="Century Gothic"/>
              </a:defRPr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2146006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>
                <a:solidFill>
                  <a:srgbClr val="000000"/>
                </a:solidFill>
                <a:latin typeface="Century Gothic"/>
                <a:cs typeface="Century Gothic"/>
              </a:defRPr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62741" y="9091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latin typeface="Century Gothic"/>
                <a:cs typeface="Century Gothic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214655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>
                <a:solidFill>
                  <a:srgbClr val="000000"/>
                </a:solidFill>
                <a:latin typeface="Century Gothic"/>
                <a:cs typeface="Century Gothic"/>
              </a:defRPr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57200" y="279415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>
                <a:solidFill>
                  <a:srgbClr val="000000"/>
                </a:solidFill>
                <a:latin typeface="Century Gothic"/>
                <a:cs typeface="Century Gothic"/>
              </a:defRPr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 dirty="0"/>
          </a:p>
        </p:txBody>
      </p:sp>
      <p:sp>
        <p:nvSpPr>
          <p:cNvPr id="32" name="Shape 32"/>
          <p:cNvSpPr txBox="1">
            <a:spLocks noGrp="1"/>
          </p:cNvSpPr>
          <p:nvPr>
            <p:ph type="body" idx="3"/>
          </p:nvPr>
        </p:nvSpPr>
        <p:spPr>
          <a:xfrm>
            <a:off x="4645025" y="214655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>
                <a:solidFill>
                  <a:srgbClr val="000000"/>
                </a:solidFill>
                <a:latin typeface="Century Gothic"/>
                <a:cs typeface="Century Gothic"/>
              </a:defRPr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4"/>
          </p:nvPr>
        </p:nvSpPr>
        <p:spPr>
          <a:xfrm>
            <a:off x="4645025" y="279415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>
                <a:solidFill>
                  <a:srgbClr val="000000"/>
                </a:solidFill>
                <a:latin typeface="Century Gothic"/>
                <a:cs typeface="Century Gothic"/>
              </a:defRPr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1249054"/>
            <a:ext cx="8229600" cy="7005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8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575050" y="1949564"/>
            <a:ext cx="5111750" cy="47119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1970408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362741" y="9091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0000"/>
              </a:buClr>
              <a:buFont typeface="Arial"/>
              <a:buNone/>
              <a:defRPr sz="4400">
                <a:solidFill>
                  <a:srgbClr val="FF0000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 rot="5400000">
            <a:off x="2347640" y="168516"/>
            <a:ext cx="4301786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12700" algn="l" rtl="0">
              <a:spcBef>
                <a:spcPts val="640"/>
              </a:spcBef>
              <a:buClr>
                <a:srgbClr val="948A54"/>
              </a:buClr>
              <a:buFont typeface="Wingdings"/>
              <a:buChar char="§"/>
              <a:defRPr sz="3200">
                <a:solidFill>
                  <a:srgbClr val="948A54"/>
                </a:solidFill>
              </a:defRPr>
            </a:lvl1pPr>
            <a:lvl2pPr marL="742950" indent="-762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</a:defRPr>
            </a:lvl2pPr>
            <a:lvl3pPr marL="1143000" indent="-47625" algn="l" rtl="0">
              <a:spcBef>
                <a:spcPts val="480"/>
              </a:spcBef>
              <a:buClr>
                <a:schemeClr val="dk2"/>
              </a:buClr>
              <a:buFont typeface="Arial"/>
              <a:buChar char="•"/>
              <a:defRPr sz="2400">
                <a:solidFill>
                  <a:schemeClr val="dk2"/>
                </a:solidFill>
              </a:defRPr>
            </a:lvl3pPr>
            <a:lvl4pPr marL="1600200" indent="-76200" algn="l" rtl="0">
              <a:spcBef>
                <a:spcPts val="400"/>
              </a:spcBef>
              <a:buClr>
                <a:srgbClr val="7F7F7F"/>
              </a:buClr>
              <a:buFont typeface="Arial"/>
              <a:buChar char="•"/>
              <a:defRPr sz="2000">
                <a:solidFill>
                  <a:srgbClr val="7F7F7F"/>
                </a:solidFill>
              </a:defRPr>
            </a:lvl4pPr>
            <a:lvl5pPr marL="2057400" indent="-76200" algn="l" rtl="0">
              <a:spcBef>
                <a:spcPts val="400"/>
              </a:spcBef>
              <a:buClr>
                <a:srgbClr val="7F7F7F"/>
              </a:buClr>
              <a:buFont typeface="Arial"/>
              <a:buChar char="•"/>
              <a:defRPr sz="2000">
                <a:solidFill>
                  <a:srgbClr val="7F7F7F"/>
                </a:solidFill>
              </a:defRPr>
            </a:lvl5pPr>
            <a:lvl6pPr marL="25146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6pPr>
            <a:lvl7pPr marL="29718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7pPr>
            <a:lvl8pPr marL="34290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8pPr>
            <a:lvl9pPr marL="38862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-2952" y="5577839"/>
            <a:ext cx="9125428" cy="1280158"/>
          </a:xfrm>
          <a:custGeom>
            <a:avLst/>
            <a:gdLst/>
            <a:ahLst/>
            <a:cxnLst/>
            <a:rect l="0" t="0" r="0" b="0"/>
            <a:pathLst>
              <a:path w="5760" h="1331" extrusionOk="0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8128000" y="0"/>
            <a:ext cx="1015999" cy="6858000"/>
          </a:xfrm>
          <a:custGeom>
            <a:avLst/>
            <a:gdLst/>
            <a:ahLst/>
            <a:cxnLst/>
            <a:rect l="0" t="0" r="0" b="0"/>
            <a:pathLst>
              <a:path w="1914" h="4329" extrusionOk="0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DDD9C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62741" y="9091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  <a:defRPr sz="44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83736" y="2132424"/>
            <a:ext cx="8229600" cy="4301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12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48A54"/>
              </a:buClr>
              <a:buFont typeface="Wingdings"/>
              <a:buChar char="§"/>
              <a:defRPr sz="3200" b="0" i="0" u="none" strike="noStrike" cap="none" baseline="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76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476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z="20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z="20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 dirty="0"/>
          </a:p>
        </p:txBody>
      </p:sp>
      <p:pic>
        <p:nvPicPr>
          <p:cNvPr id="2" name="Picture 1" descr="nanog_59_logo.jp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391" y="6434210"/>
            <a:ext cx="1325219" cy="275857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Century Gothic"/>
          <a:ea typeface="Arial"/>
          <a:cs typeface="Century Gothic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Century Gothic"/>
          <a:ea typeface="Arial"/>
          <a:cs typeface="Century Gothic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>
                <a:solidFill>
                  <a:schemeClr val="tx1"/>
                </a:solidFill>
              </a:rPr>
              <a:t>Board, NANOG Committees, Sponsors, Members and NANOG 59 Attendees</a:t>
            </a:r>
          </a:p>
          <a:p>
            <a:pPr lvl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lvl="0">
              <a:buNone/>
            </a:pPr>
            <a:r>
              <a:rPr lang="en-US" dirty="0" smtClean="0">
                <a:solidFill>
                  <a:srgbClr val="000000"/>
                </a:solidFill>
              </a:rPr>
              <a:t>Thank you to NANOG Staff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7944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62742" y="519631"/>
            <a:ext cx="8229600" cy="1143000"/>
          </a:xfrm>
        </p:spPr>
        <p:txBody>
          <a:bodyPr/>
          <a:lstStyle/>
          <a:p>
            <a:r>
              <a:rPr lang="en-US" dirty="0" smtClean="0"/>
              <a:t>Performance on</a:t>
            </a:r>
            <a:br>
              <a:rPr lang="en-US" dirty="0" smtClean="0"/>
            </a:br>
            <a:r>
              <a:rPr lang="en-US" dirty="0" smtClean="0"/>
              <a:t>3-Year Game Plan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2"/>
          </p:nvPr>
        </p:nvSpPr>
        <p:spPr>
          <a:xfrm>
            <a:off x="457201" y="2794155"/>
            <a:ext cx="2601482" cy="3458153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pPr marL="173038" indent="-173038">
              <a:buClrTx/>
            </a:pPr>
            <a:r>
              <a:rPr lang="en-US" sz="1800" dirty="0" smtClean="0">
                <a:solidFill>
                  <a:schemeClr val="tx1"/>
                </a:solidFill>
              </a:rPr>
              <a:t>Financial sustainability</a:t>
            </a:r>
          </a:p>
          <a:p>
            <a:pPr marL="173038" indent="-173038">
              <a:buClrTx/>
            </a:pPr>
            <a:r>
              <a:rPr lang="en-US" sz="1800" dirty="0" smtClean="0">
                <a:solidFill>
                  <a:schemeClr val="tx1"/>
                </a:solidFill>
              </a:rPr>
              <a:t>Continued operations ‘don’t’ break it’ </a:t>
            </a:r>
          </a:p>
          <a:p>
            <a:pPr marL="173038" indent="-173038">
              <a:buClrTx/>
            </a:pPr>
            <a:r>
              <a:rPr lang="en-US" sz="1800" dirty="0" smtClean="0">
                <a:solidFill>
                  <a:schemeClr val="tx1"/>
                </a:solidFill>
              </a:rPr>
              <a:t>Contract staff and systems</a:t>
            </a:r>
          </a:p>
          <a:p>
            <a:pPr marL="173038" indent="-173038">
              <a:buClrTx/>
            </a:pPr>
            <a:r>
              <a:rPr lang="en-US" sz="1800" dirty="0" smtClean="0">
                <a:solidFill>
                  <a:schemeClr val="tx1"/>
                </a:solidFill>
              </a:rPr>
              <a:t>Communications to community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ClrTx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Text Placeholder 11"/>
          <p:cNvSpPr>
            <a:spLocks noGrp="1"/>
          </p:cNvSpPr>
          <p:nvPr>
            <p:ph type="body" idx="1"/>
          </p:nvPr>
        </p:nvSpPr>
        <p:spPr>
          <a:xfrm>
            <a:off x="457200" y="2052113"/>
            <a:ext cx="2601483" cy="733950"/>
          </a:xfr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TRANSITION 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NANOG 52-53-54</a:t>
            </a:r>
          </a:p>
        </p:txBody>
      </p:sp>
      <p:sp>
        <p:nvSpPr>
          <p:cNvPr id="19" name="Text Placeholder 11"/>
          <p:cNvSpPr>
            <a:spLocks noGrp="1"/>
          </p:cNvSpPr>
          <p:nvPr>
            <p:ph type="body" idx="1"/>
          </p:nvPr>
        </p:nvSpPr>
        <p:spPr>
          <a:xfrm>
            <a:off x="3225004" y="2052113"/>
            <a:ext cx="2600326" cy="742042"/>
          </a:xfrm>
        </p:spPr>
        <p:txBody>
          <a:bodyPr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CONSTRUCTION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NANOG 55-56-57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" name="Text Placeholder 11"/>
          <p:cNvSpPr>
            <a:spLocks noGrp="1"/>
          </p:cNvSpPr>
          <p:nvPr>
            <p:ph type="body" idx="1"/>
          </p:nvPr>
        </p:nvSpPr>
        <p:spPr>
          <a:xfrm>
            <a:off x="5990860" y="2052114"/>
            <a:ext cx="2601482" cy="742042"/>
          </a:xfrm>
        </p:spPr>
        <p:txBody>
          <a:bodyPr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CONSOLIDATION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NANOG 58-59-60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Text Placeholder 22"/>
          <p:cNvSpPr>
            <a:spLocks noGrp="1"/>
          </p:cNvSpPr>
          <p:nvPr>
            <p:ph type="body" idx="2"/>
          </p:nvPr>
        </p:nvSpPr>
        <p:spPr>
          <a:xfrm>
            <a:off x="3225004" y="2794733"/>
            <a:ext cx="2600325" cy="3457575"/>
          </a:xfrm>
          <a:solidFill>
            <a:srgbClr val="B7DEE8"/>
          </a:solidFill>
        </p:spPr>
        <p:txBody>
          <a:bodyPr/>
          <a:lstStyle/>
          <a:p>
            <a:pPr marL="173038" indent="-173038">
              <a:buClrTx/>
              <a:buFont typeface="Wingdings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Financial health to payback start loan </a:t>
            </a:r>
          </a:p>
          <a:p>
            <a:pPr marL="173038" indent="-173038">
              <a:buClrTx/>
              <a:buFont typeface="Wingdings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Membership engagement</a:t>
            </a:r>
          </a:p>
          <a:p>
            <a:pPr marL="173038" indent="-173038">
              <a:buClrTx/>
              <a:buFont typeface="Wingdings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Program Reformat</a:t>
            </a:r>
          </a:p>
          <a:p>
            <a:pPr marL="173038" indent="-173038">
              <a:buClrTx/>
              <a:buFont typeface="Wingdings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Elections (56), committees-bylaws</a:t>
            </a:r>
          </a:p>
          <a:p>
            <a:pPr marL="173038" indent="-173038">
              <a:buClrTx/>
              <a:buFont typeface="Wingdings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Communications to community</a:t>
            </a:r>
          </a:p>
        </p:txBody>
      </p:sp>
      <p:sp>
        <p:nvSpPr>
          <p:cNvPr id="30" name="Text Placeholder 23"/>
          <p:cNvSpPr>
            <a:spLocks noGrp="1"/>
          </p:cNvSpPr>
          <p:nvPr>
            <p:ph type="body" idx="2"/>
          </p:nvPr>
        </p:nvSpPr>
        <p:spPr>
          <a:xfrm>
            <a:off x="5990860" y="2794733"/>
            <a:ext cx="2601913" cy="345757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173038" indent="-173038"/>
            <a:r>
              <a:rPr lang="en-US" sz="1800" dirty="0" smtClean="0">
                <a:solidFill>
                  <a:schemeClr val="tx1"/>
                </a:solidFill>
              </a:rPr>
              <a:t>Have $250k reserve</a:t>
            </a:r>
          </a:p>
          <a:p>
            <a:pPr marL="173038" indent="-173038"/>
            <a:r>
              <a:rPr lang="en-US" sz="1800" dirty="0" smtClean="0">
                <a:solidFill>
                  <a:schemeClr val="tx1"/>
                </a:solidFill>
              </a:rPr>
              <a:t>Membership engagement - early and mid career</a:t>
            </a:r>
          </a:p>
          <a:p>
            <a:pPr marL="173038" indent="-173038"/>
            <a:r>
              <a:rPr lang="en-US" sz="1800" dirty="0" smtClean="0">
                <a:solidFill>
                  <a:schemeClr val="tx1"/>
                </a:solidFill>
              </a:rPr>
              <a:t>Education program</a:t>
            </a:r>
          </a:p>
          <a:p>
            <a:pPr marL="173038" indent="-173038"/>
            <a:r>
              <a:rPr lang="en-US" sz="1800" dirty="0" smtClean="0">
                <a:solidFill>
                  <a:schemeClr val="tx1"/>
                </a:solidFill>
              </a:rPr>
              <a:t>Website redesign launch</a:t>
            </a:r>
          </a:p>
          <a:p>
            <a:pPr marL="173038" indent="-173038"/>
            <a:r>
              <a:rPr lang="en-US" sz="1800" dirty="0" smtClean="0">
                <a:solidFill>
                  <a:schemeClr val="tx1"/>
                </a:solidFill>
              </a:rPr>
              <a:t>Communications to community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0073" y="4289176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97736" y="3856473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74386" y="3184158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61295" y="5357214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75772" y="4968754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80876" y="4663092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94135" y="3765247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80806" y="4738062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414576" y="4135287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93646" y="5393238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575242" y="3180600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99108" y="3143503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2906713"/>
            <a:ext cx="7772400" cy="1362075"/>
          </a:xfrm>
        </p:spPr>
        <p:txBody>
          <a:bodyPr/>
          <a:lstStyle/>
          <a:p>
            <a:r>
              <a:rPr lang="en-US" dirty="0" smtClean="0"/>
              <a:t>5Y Strategic Plan</a:t>
            </a:r>
            <a:br>
              <a:rPr lang="en-US" dirty="0" smtClean="0"/>
            </a:br>
            <a:r>
              <a:rPr lang="en-US" dirty="0" smtClean="0"/>
              <a:t>2013-2017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smtClean="0">
                <a:solidFill>
                  <a:schemeClr val="tx1"/>
                </a:solidFill>
              </a:rPr>
              <a:t>Sylvie </a:t>
            </a:r>
            <a:r>
              <a:rPr lang="en-US" sz="3200" dirty="0" err="1" smtClean="0">
                <a:solidFill>
                  <a:schemeClr val="tx1"/>
                </a:solidFill>
              </a:rPr>
              <a:t>LaPerrière</a:t>
            </a:r>
            <a:r>
              <a:rPr lang="en-US" sz="3200" dirty="0" smtClean="0">
                <a:solidFill>
                  <a:schemeClr val="tx1"/>
                </a:solidFill>
              </a:rPr>
              <a:t>, Chair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Mike K. Smith, Vice-Chair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64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62741" y="711210"/>
            <a:ext cx="8229600" cy="7694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 dirty="0">
                <a:solidFill>
                  <a:srgbClr val="FF0000"/>
                </a:solidFill>
                <a:sym typeface="Arial"/>
                <a:rtl val="0"/>
              </a:rPr>
              <a:t>NANOG </a:t>
            </a:r>
            <a:r>
              <a:rPr lang="en-US" dirty="0" smtClean="0"/>
              <a:t>5Y Strategy</a:t>
            </a:r>
            <a:br>
              <a:rPr lang="en-US" dirty="0" smtClean="0"/>
            </a:br>
            <a:r>
              <a:rPr lang="en-US" sz="2400" dirty="0" smtClean="0"/>
              <a:t>(Dec 2012)</a:t>
            </a:r>
            <a:endParaRPr lang="en-US" sz="4400" b="0" i="0" u="none" strike="noStrike" cap="none" baseline="0" dirty="0">
              <a:solidFill>
                <a:srgbClr val="FF0000"/>
              </a:solidFill>
              <a:sym typeface="Arial"/>
              <a:rtl val="0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594512" y="2081048"/>
            <a:ext cx="8018824" cy="40539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397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8A54"/>
              </a:buClr>
              <a:buSzPct val="72916"/>
              <a:buNone/>
            </a:pPr>
            <a:r>
              <a:rPr lang="en-US" sz="2800" b="0" i="0" u="none" strike="noStrike" cap="none" baseline="0" dirty="0" smtClean="0">
                <a:sym typeface="Arial"/>
                <a:rtl val="0"/>
              </a:rPr>
              <a:t>Full-day</a:t>
            </a:r>
            <a:r>
              <a:rPr lang="en-US" sz="2800" b="0" i="0" u="none" strike="noStrike" cap="none" dirty="0" smtClean="0">
                <a:sym typeface="Arial"/>
                <a:rtl val="0"/>
              </a:rPr>
              <a:t> offsite</a:t>
            </a:r>
            <a:r>
              <a:rPr lang="en-US" sz="2800" b="0" i="0" u="none" strike="noStrike" cap="none" baseline="0" dirty="0" smtClean="0">
                <a:sym typeface="Arial"/>
                <a:rtl val="0"/>
              </a:rPr>
              <a:t>,</a:t>
            </a:r>
            <a:r>
              <a:rPr lang="en-US" sz="2800" b="0" i="0" u="none" strike="noStrike" cap="none" dirty="0" smtClean="0">
                <a:sym typeface="Arial"/>
                <a:rtl val="0"/>
              </a:rPr>
              <a:t> no phone no laptop</a:t>
            </a:r>
            <a:endParaRPr lang="en-US" sz="2800" b="0" i="0" u="none" strike="noStrike" cap="none" baseline="0" dirty="0" smtClean="0">
              <a:sym typeface="Arial"/>
              <a:rtl val="0"/>
            </a:endParaRPr>
          </a:p>
          <a:p>
            <a:pPr marL="1397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8A54"/>
              </a:buClr>
              <a:buSzPct val="72916"/>
              <a:buNone/>
            </a:pPr>
            <a:r>
              <a:rPr lang="en-US" sz="2800" b="0" i="0" u="none" strike="noStrike" cap="none" baseline="0" dirty="0" smtClean="0">
                <a:sym typeface="Arial"/>
                <a:rtl val="0"/>
              </a:rPr>
              <a:t>Focus on 3 goals:</a:t>
            </a:r>
          </a:p>
          <a:p>
            <a:pPr marL="1397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8A54"/>
              </a:buClr>
              <a:buSzPct val="72916"/>
              <a:buNone/>
            </a:pPr>
            <a:endParaRPr lang="en-US" sz="2800" b="0" i="0" u="none" strike="noStrike" cap="none" baseline="0" dirty="0" smtClean="0">
              <a:sym typeface="Arial"/>
              <a:rtl val="0"/>
            </a:endParaRPr>
          </a:p>
          <a:p>
            <a:pPr marL="654050" marR="0" lvl="0" indent="-514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8A54"/>
              </a:buClr>
              <a:buSzPct val="72916"/>
              <a:buFont typeface="+mj-lt"/>
              <a:buAutoNum type="arabicPeriod"/>
            </a:pPr>
            <a:r>
              <a:rPr lang="en-US" sz="2400" b="0" i="0" u="none" strike="noStrike" cap="none" baseline="0" dirty="0" smtClean="0">
                <a:sym typeface="Arial"/>
                <a:rtl val="0"/>
              </a:rPr>
              <a:t>Provide a framework for North American Operators’ input into Internet operations (Sylvie)</a:t>
            </a:r>
            <a:endParaRPr lang="en-US" sz="2400" b="0" i="0" u="none" strike="noStrike" cap="none" baseline="0" dirty="0">
              <a:sym typeface="Arial"/>
              <a:rtl val="0"/>
            </a:endParaRPr>
          </a:p>
          <a:p>
            <a:pPr marL="654050" marR="0" lvl="0" indent="-514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8A54"/>
              </a:buClr>
              <a:buSzPct val="72916"/>
              <a:buFont typeface="+mj-lt"/>
              <a:buAutoNum type="arabicPeriod"/>
            </a:pPr>
            <a:r>
              <a:rPr lang="en-US" sz="2400" b="0" i="0" u="none" strike="noStrike" cap="none" baseline="0" dirty="0" smtClean="0">
                <a:sym typeface="Arial"/>
                <a:rtl val="0"/>
              </a:rPr>
              <a:t>Create industry-recognized </a:t>
            </a:r>
            <a:r>
              <a:rPr lang="en-US" sz="2400" b="0" i="0" u="none" strike="noStrike" cap="none" baseline="0" dirty="0">
                <a:sym typeface="Arial"/>
                <a:rtl val="0"/>
              </a:rPr>
              <a:t>education and publication </a:t>
            </a:r>
            <a:r>
              <a:rPr lang="en-US" sz="2400" b="0" i="0" u="none" strike="noStrike" cap="none" baseline="0" dirty="0" smtClean="0">
                <a:sym typeface="Arial"/>
                <a:rtl val="0"/>
              </a:rPr>
              <a:t>programs (Steve G)</a:t>
            </a:r>
          </a:p>
          <a:p>
            <a:pPr marL="654050" marR="0" lvl="0" indent="-514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8A54"/>
              </a:buClr>
              <a:buSzPct val="72916"/>
              <a:buFont typeface="+mj-lt"/>
              <a:buAutoNum type="arabicPeriod"/>
            </a:pPr>
            <a:r>
              <a:rPr lang="en-US" sz="2400" b="0" i="0" u="none" strike="noStrike" cap="none" baseline="0" dirty="0" smtClean="0">
                <a:sym typeface="Arial"/>
                <a:rtl val="0"/>
              </a:rPr>
              <a:t>Create compelling </a:t>
            </a:r>
            <a:r>
              <a:rPr lang="en-US" sz="2400" b="0" i="0" u="none" strike="noStrike" cap="none" baseline="0" dirty="0">
                <a:sym typeface="Arial"/>
                <a:rtl val="0"/>
              </a:rPr>
              <a:t>value proposition for the </a:t>
            </a:r>
            <a:r>
              <a:rPr lang="en-US" sz="2400" b="0" i="0" u="none" strike="noStrike" cap="none" baseline="0" dirty="0" smtClean="0">
                <a:sym typeface="Arial"/>
                <a:rtl val="0"/>
              </a:rPr>
              <a:t>operator</a:t>
            </a:r>
            <a:r>
              <a:rPr lang="en-US" sz="2400" b="0" i="0" u="none" strike="noStrike" cap="none" dirty="0" smtClean="0">
                <a:sym typeface="Arial"/>
                <a:rtl val="0"/>
              </a:rPr>
              <a:t> </a:t>
            </a:r>
            <a:r>
              <a:rPr lang="en-US" sz="2400" b="0" i="0" u="none" strike="noStrike" cap="none" baseline="0" dirty="0" smtClean="0">
                <a:sym typeface="Arial"/>
                <a:rtl val="0"/>
              </a:rPr>
              <a:t>community (Dave</a:t>
            </a:r>
            <a:r>
              <a:rPr lang="en-US" sz="2400" b="0" i="0" u="none" strike="noStrike" cap="none" dirty="0" smtClean="0">
                <a:sym typeface="Arial"/>
                <a:rtl val="0"/>
              </a:rPr>
              <a:t> T)</a:t>
            </a:r>
            <a:endParaRPr lang="en-US" sz="2800" b="0" i="0" u="none" strike="noStrike" cap="none" baseline="0" dirty="0">
              <a:sym typeface="Arial"/>
              <a:rtl val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97039" y="132089"/>
            <a:ext cx="8229600" cy="1143000"/>
          </a:xfrm>
        </p:spPr>
        <p:txBody>
          <a:bodyPr/>
          <a:lstStyle/>
          <a:p>
            <a:r>
              <a:rPr lang="en-US" dirty="0" smtClean="0"/>
              <a:t>5-Year Game Plan: 3 Goals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2"/>
          </p:nvPr>
        </p:nvSpPr>
        <p:spPr>
          <a:xfrm>
            <a:off x="890489" y="2794155"/>
            <a:ext cx="2474752" cy="3458153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pPr marL="173038" indent="-173038">
              <a:buClrTx/>
            </a:pPr>
            <a:r>
              <a:rPr lang="en-US" sz="1600" dirty="0" smtClean="0">
                <a:solidFill>
                  <a:schemeClr val="tx1"/>
                </a:solidFill>
              </a:rPr>
              <a:t>Shift balance of effort to shape as well as educate</a:t>
            </a:r>
          </a:p>
          <a:p>
            <a:pPr marL="173038" indent="-173038">
              <a:buClrTx/>
            </a:pPr>
            <a:r>
              <a:rPr lang="en-US" sz="1600" dirty="0" smtClean="0">
                <a:solidFill>
                  <a:schemeClr val="tx1"/>
                </a:solidFill>
              </a:rPr>
              <a:t>Build BCOP with alliances outside NA</a:t>
            </a:r>
          </a:p>
          <a:p>
            <a:pPr marL="573088" lvl="1" indent="-173038">
              <a:buClrTx/>
            </a:pPr>
            <a:r>
              <a:rPr lang="en-US" sz="1200" dirty="0" smtClean="0">
                <a:solidFill>
                  <a:schemeClr val="tx1"/>
                </a:solidFill>
              </a:rPr>
              <a:t>Plan and Support</a:t>
            </a:r>
          </a:p>
          <a:p>
            <a:pPr marL="573088" lvl="1" indent="-173038">
              <a:buClrTx/>
            </a:pPr>
            <a:r>
              <a:rPr lang="en-US" sz="1200" dirty="0">
                <a:solidFill>
                  <a:schemeClr val="tx1"/>
                </a:solidFill>
              </a:rPr>
              <a:t>Define peer orgs and establish relations with Ops orgs outside </a:t>
            </a:r>
            <a:r>
              <a:rPr lang="en-US" sz="1200" dirty="0" smtClean="0">
                <a:solidFill>
                  <a:schemeClr val="tx1"/>
                </a:solidFill>
              </a:rPr>
              <a:t>NA</a:t>
            </a:r>
          </a:p>
          <a:p>
            <a:pPr marL="173038" indent="-173038">
              <a:buClrTx/>
            </a:pPr>
            <a:r>
              <a:rPr lang="en-US" sz="1600" dirty="0" smtClean="0">
                <a:solidFill>
                  <a:schemeClr val="tx1"/>
                </a:solidFill>
              </a:rPr>
              <a:t>Explore strategic options w/ ARIN</a:t>
            </a:r>
          </a:p>
          <a:p>
            <a:pPr marL="173038" indent="-173038">
              <a:buClrTx/>
            </a:pPr>
            <a:r>
              <a:rPr lang="en-US" sz="1600" dirty="0" smtClean="0">
                <a:solidFill>
                  <a:srgbClr val="000000"/>
                </a:solidFill>
              </a:rPr>
              <a:t>Include regulatory material in program and assess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Text Placeholder 11"/>
          <p:cNvSpPr>
            <a:spLocks noGrp="1"/>
          </p:cNvSpPr>
          <p:nvPr>
            <p:ph type="body" idx="1"/>
          </p:nvPr>
        </p:nvSpPr>
        <p:spPr>
          <a:xfrm>
            <a:off x="890489" y="1662631"/>
            <a:ext cx="2474752" cy="1123432"/>
          </a:xfr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anchor="ctr"/>
          <a:lstStyle/>
          <a:p>
            <a:pPr algn="ctr"/>
            <a:r>
              <a:rPr lang="en-US" sz="1800" dirty="0"/>
              <a:t>Provide a framework for </a:t>
            </a:r>
            <a:r>
              <a:rPr lang="en-US" sz="1800" dirty="0" smtClean="0"/>
              <a:t>N. A. </a:t>
            </a:r>
            <a:r>
              <a:rPr lang="en-US" sz="1800" dirty="0"/>
              <a:t>Operators’ input into Internet </a:t>
            </a:r>
            <a:r>
              <a:rPr lang="en-US" sz="1800" dirty="0" smtClean="0"/>
              <a:t>operations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9" name="Text Placeholder 11"/>
          <p:cNvSpPr>
            <a:spLocks noGrp="1"/>
          </p:cNvSpPr>
          <p:nvPr>
            <p:ph type="body" idx="1"/>
          </p:nvPr>
        </p:nvSpPr>
        <p:spPr>
          <a:xfrm>
            <a:off x="3365241" y="2052113"/>
            <a:ext cx="2689695" cy="742042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Create Industry-recognized education programs and publications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Text Placeholder 11"/>
          <p:cNvSpPr>
            <a:spLocks noGrp="1"/>
          </p:cNvSpPr>
          <p:nvPr>
            <p:ph type="body" idx="1"/>
          </p:nvPr>
        </p:nvSpPr>
        <p:spPr>
          <a:xfrm>
            <a:off x="5990860" y="2052114"/>
            <a:ext cx="2601482" cy="742042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Create compelling value proposition for the community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Text Placeholder 22"/>
          <p:cNvSpPr>
            <a:spLocks noGrp="1"/>
          </p:cNvSpPr>
          <p:nvPr>
            <p:ph type="body" idx="2"/>
          </p:nvPr>
        </p:nvSpPr>
        <p:spPr>
          <a:xfrm>
            <a:off x="3576576" y="2794733"/>
            <a:ext cx="2423929" cy="3457575"/>
          </a:xfrm>
          <a:solidFill>
            <a:srgbClr val="B7DEE8"/>
          </a:solidFill>
        </p:spPr>
        <p:txBody>
          <a:bodyPr/>
          <a:lstStyle/>
          <a:p>
            <a:pPr marL="173038" indent="-173038">
              <a:buClrTx/>
              <a:buFont typeface="Wingdings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Plan long-term university relationships</a:t>
            </a:r>
          </a:p>
          <a:p>
            <a:pPr marL="173038" indent="-173038">
              <a:buClrTx/>
              <a:buFont typeface="Wingdings" charset="2"/>
              <a:buChar char="§"/>
            </a:pPr>
            <a:r>
              <a:rPr lang="en-US" sz="1800" dirty="0" err="1" smtClean="0">
                <a:solidFill>
                  <a:schemeClr val="tx1"/>
                </a:solidFill>
              </a:rPr>
              <a:t>Edu</a:t>
            </a:r>
            <a:r>
              <a:rPr lang="en-US" sz="1800" dirty="0" smtClean="0">
                <a:solidFill>
                  <a:schemeClr val="tx1"/>
                </a:solidFill>
              </a:rPr>
              <a:t> Series: Build portfolio for full career range</a:t>
            </a:r>
          </a:p>
          <a:p>
            <a:pPr marL="573088" lvl="1" indent="-173038">
              <a:buClrTx/>
              <a:buFont typeface="Wingdings" charset="2"/>
              <a:buChar char="§"/>
            </a:pPr>
            <a:r>
              <a:rPr lang="en-US" sz="1400" dirty="0" smtClean="0">
                <a:solidFill>
                  <a:schemeClr val="tx1"/>
                </a:solidFill>
              </a:rPr>
              <a:t>1</a:t>
            </a:r>
            <a:r>
              <a:rPr lang="en-US" sz="1400" baseline="30000" dirty="0" smtClean="0">
                <a:solidFill>
                  <a:schemeClr val="tx1"/>
                </a:solidFill>
              </a:rPr>
              <a:t>ST</a:t>
            </a:r>
            <a:r>
              <a:rPr lang="en-US" sz="1400" dirty="0" smtClean="0">
                <a:solidFill>
                  <a:schemeClr val="tx1"/>
                </a:solidFill>
              </a:rPr>
              <a:t> class at N59</a:t>
            </a:r>
          </a:p>
          <a:p>
            <a:pPr marL="173038" indent="-173038">
              <a:buClrTx/>
              <a:buFont typeface="Wingdings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Define the publication strategy and </a:t>
            </a:r>
            <a:r>
              <a:rPr lang="en-US" sz="1800" dirty="0" err="1" smtClean="0">
                <a:solidFill>
                  <a:schemeClr val="tx1"/>
                </a:solidFill>
              </a:rPr>
              <a:t>identfy</a:t>
            </a:r>
            <a:r>
              <a:rPr lang="en-US" sz="1800" dirty="0" smtClean="0">
                <a:solidFill>
                  <a:schemeClr val="tx1"/>
                </a:solidFill>
              </a:rPr>
              <a:t> venues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0" name="Text Placeholder 23"/>
          <p:cNvSpPr>
            <a:spLocks noGrp="1"/>
          </p:cNvSpPr>
          <p:nvPr>
            <p:ph type="body" idx="2"/>
          </p:nvPr>
        </p:nvSpPr>
        <p:spPr>
          <a:xfrm>
            <a:off x="6204271" y="2794733"/>
            <a:ext cx="2388502" cy="345757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173038" indent="-173038"/>
            <a:r>
              <a:rPr lang="en-US" sz="1600" dirty="0" smtClean="0">
                <a:solidFill>
                  <a:schemeClr val="tx1"/>
                </a:solidFill>
              </a:rPr>
              <a:t>Articulate value prop for members, sponsors</a:t>
            </a:r>
          </a:p>
          <a:p>
            <a:pPr marL="173038" indent="-173038"/>
            <a:r>
              <a:rPr lang="en-US" sz="1600" dirty="0" smtClean="0">
                <a:solidFill>
                  <a:schemeClr val="tx1"/>
                </a:solidFill>
              </a:rPr>
              <a:t>Productized Sponsorship </a:t>
            </a:r>
            <a:r>
              <a:rPr lang="en-US" sz="1600" dirty="0" err="1" smtClean="0">
                <a:solidFill>
                  <a:schemeClr val="tx1"/>
                </a:solidFill>
              </a:rPr>
              <a:t>pkgs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73038" indent="-173038"/>
            <a:r>
              <a:rPr lang="en-US" sz="1600" dirty="0" smtClean="0">
                <a:solidFill>
                  <a:schemeClr val="tx1"/>
                </a:solidFill>
              </a:rPr>
              <a:t>Sponsors policy &amp; procedures</a:t>
            </a:r>
          </a:p>
          <a:p>
            <a:pPr marL="173038" indent="-173038"/>
            <a:r>
              <a:rPr lang="en-US" sz="1600" dirty="0" smtClean="0">
                <a:solidFill>
                  <a:schemeClr val="tx1"/>
                </a:solidFill>
              </a:rPr>
              <a:t>Sponsors’ customer service</a:t>
            </a:r>
          </a:p>
          <a:p>
            <a:pPr marL="173038" indent="-173038"/>
            <a:r>
              <a:rPr lang="en-US" sz="1600" dirty="0" smtClean="0">
                <a:solidFill>
                  <a:schemeClr val="tx1"/>
                </a:solidFill>
              </a:rPr>
              <a:t>Target early career</a:t>
            </a:r>
          </a:p>
          <a:p>
            <a:pPr marL="573088" lvl="1" indent="-173038"/>
            <a:r>
              <a:rPr lang="en-US" sz="1200" dirty="0" smtClean="0">
                <a:solidFill>
                  <a:schemeClr val="tx1"/>
                </a:solidFill>
              </a:rPr>
              <a:t>1</a:t>
            </a:r>
            <a:r>
              <a:rPr lang="en-US" sz="1200" baseline="30000" dirty="0" smtClean="0">
                <a:solidFill>
                  <a:schemeClr val="tx1"/>
                </a:solidFill>
              </a:rPr>
              <a:t>st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NoTR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49526" y="3345499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251" y="4005896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93930" y="4748624"/>
            <a:ext cx="63504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98518" y="3919742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65654" y="4466073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65654" y="5552826"/>
            <a:ext cx="524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6561" y="2919851"/>
            <a:ext cx="3795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</a:p>
          <a:p>
            <a:endParaRPr lang="en-US" sz="2400" b="1" dirty="0"/>
          </a:p>
          <a:p>
            <a:r>
              <a:rPr lang="en-US" sz="2400" b="1" dirty="0" smtClean="0"/>
              <a:t>0</a:t>
            </a:r>
          </a:p>
          <a:p>
            <a:endParaRPr lang="en-US" sz="2400" b="1" dirty="0"/>
          </a:p>
          <a:p>
            <a:r>
              <a:rPr lang="en-US" sz="2400" b="1" dirty="0" smtClean="0"/>
              <a:t>1</a:t>
            </a: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r>
              <a:rPr lang="en-US" sz="2400" b="1" dirty="0" smtClean="0"/>
              <a:t>3</a:t>
            </a:r>
          </a:p>
          <a:p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291949" y="3093693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91949" y="5056401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84586" y="4619961"/>
            <a:ext cx="63504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74187" y="4312184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70826" y="5754530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80561" y="3446454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flipH="1">
            <a:off x="3081866" y="3393977"/>
            <a:ext cx="702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flipH="1">
            <a:off x="3120081" y="5925352"/>
            <a:ext cx="702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93933" y="4206771"/>
            <a:ext cx="63504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3094211" y="5278021"/>
            <a:ext cx="702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353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62742" y="23265"/>
            <a:ext cx="8229600" cy="1143000"/>
          </a:xfrm>
        </p:spPr>
        <p:txBody>
          <a:bodyPr/>
          <a:lstStyle/>
          <a:p>
            <a:r>
              <a:rPr lang="en-US" dirty="0" smtClean="0"/>
              <a:t>5-Year Game Plan: 3 Goals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2"/>
          </p:nvPr>
        </p:nvSpPr>
        <p:spPr>
          <a:xfrm>
            <a:off x="890489" y="2794155"/>
            <a:ext cx="2474752" cy="3458153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pPr marL="173038" indent="-173038">
              <a:buClrTx/>
            </a:pPr>
            <a:r>
              <a:rPr lang="en-US" sz="1600" dirty="0" smtClean="0">
                <a:solidFill>
                  <a:schemeClr val="tx1"/>
                </a:solidFill>
              </a:rPr>
              <a:t>Shift balance of effort to shape as well as educate</a:t>
            </a:r>
          </a:p>
          <a:p>
            <a:pPr marL="573088" lvl="1" indent="-173038">
              <a:buClrTx/>
            </a:pPr>
            <a:r>
              <a:rPr lang="en-US" sz="1200" dirty="0" smtClean="0">
                <a:solidFill>
                  <a:schemeClr val="tx1"/>
                </a:solidFill>
              </a:rPr>
              <a:t>Present fact findings from stakeholders outreach mission at N60</a:t>
            </a:r>
          </a:p>
          <a:p>
            <a:pPr marL="173038" indent="-173038">
              <a:buClrTx/>
            </a:pPr>
            <a:r>
              <a:rPr lang="en-US" sz="1600" dirty="0" smtClean="0">
                <a:solidFill>
                  <a:schemeClr val="tx1"/>
                </a:solidFill>
              </a:rPr>
              <a:t>BCOP: build alliance with </a:t>
            </a:r>
            <a:r>
              <a:rPr lang="en-US" sz="1600" dirty="0" err="1" smtClean="0">
                <a:solidFill>
                  <a:schemeClr val="tx1"/>
                </a:solidFill>
              </a:rPr>
              <a:t>intl</a:t>
            </a:r>
            <a:r>
              <a:rPr lang="en-US" sz="1600" dirty="0" smtClean="0">
                <a:solidFill>
                  <a:schemeClr val="tx1"/>
                </a:solidFill>
              </a:rPr>
              <a:t> peer orgs</a:t>
            </a:r>
          </a:p>
          <a:p>
            <a:pPr marL="573088" lvl="1" indent="-173038">
              <a:buClrTx/>
            </a:pPr>
            <a:r>
              <a:rPr lang="en-US" sz="1200" dirty="0" smtClean="0">
                <a:solidFill>
                  <a:schemeClr val="tx1"/>
                </a:solidFill>
              </a:rPr>
              <a:t>Support BCOP Plan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idx="1"/>
          </p:nvPr>
        </p:nvSpPr>
        <p:spPr>
          <a:xfrm>
            <a:off x="890489" y="1662631"/>
            <a:ext cx="2474752" cy="1123432"/>
          </a:xfr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anchor="ctr"/>
          <a:lstStyle/>
          <a:p>
            <a:pPr algn="ctr"/>
            <a:r>
              <a:rPr lang="en-US" sz="1800" dirty="0"/>
              <a:t>Provide a framework for </a:t>
            </a:r>
            <a:r>
              <a:rPr lang="en-US" sz="1800" dirty="0" smtClean="0"/>
              <a:t>N. A. </a:t>
            </a:r>
            <a:r>
              <a:rPr lang="en-US" sz="1800" dirty="0"/>
              <a:t>Operators’ input into Internet </a:t>
            </a:r>
            <a:r>
              <a:rPr lang="en-US" sz="1800" dirty="0" smtClean="0"/>
              <a:t>operations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9" name="Text Placeholder 11"/>
          <p:cNvSpPr>
            <a:spLocks noGrp="1"/>
          </p:cNvSpPr>
          <p:nvPr>
            <p:ph type="body" idx="1"/>
          </p:nvPr>
        </p:nvSpPr>
        <p:spPr>
          <a:xfrm>
            <a:off x="3365241" y="2052113"/>
            <a:ext cx="2689695" cy="742042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Create Industry-recognized education programs and publications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Text Placeholder 11"/>
          <p:cNvSpPr>
            <a:spLocks noGrp="1"/>
          </p:cNvSpPr>
          <p:nvPr>
            <p:ph type="body" idx="1"/>
          </p:nvPr>
        </p:nvSpPr>
        <p:spPr>
          <a:xfrm>
            <a:off x="5990860" y="2052114"/>
            <a:ext cx="2601482" cy="742042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Create compelling value proposition for the community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Text Placeholder 22"/>
          <p:cNvSpPr>
            <a:spLocks noGrp="1"/>
          </p:cNvSpPr>
          <p:nvPr>
            <p:ph type="body" idx="2"/>
          </p:nvPr>
        </p:nvSpPr>
        <p:spPr>
          <a:xfrm>
            <a:off x="3576576" y="2794733"/>
            <a:ext cx="2423929" cy="3457575"/>
          </a:xfrm>
          <a:solidFill>
            <a:srgbClr val="B7DEE8"/>
          </a:solidFill>
        </p:spPr>
        <p:txBody>
          <a:bodyPr/>
          <a:lstStyle/>
          <a:p>
            <a:pPr marL="173038" indent="-173038">
              <a:buClrTx/>
              <a:buFont typeface="Wingdings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Universities: establish strong relationships w/higher education</a:t>
            </a:r>
          </a:p>
          <a:p>
            <a:pPr marL="173038" indent="-173038">
              <a:buClrTx/>
              <a:buFont typeface="Wingdings" charset="2"/>
              <a:buChar char="§"/>
            </a:pPr>
            <a:r>
              <a:rPr lang="en-US" sz="1800" dirty="0" err="1">
                <a:solidFill>
                  <a:schemeClr val="tx1"/>
                </a:solidFill>
              </a:rPr>
              <a:t>Edu</a:t>
            </a:r>
            <a:r>
              <a:rPr lang="en-US" sz="1800" dirty="0">
                <a:solidFill>
                  <a:schemeClr val="tx1"/>
                </a:solidFill>
              </a:rPr>
              <a:t> Series: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573088" lvl="1" indent="-173038">
              <a:buClrTx/>
              <a:buFont typeface="Wingdings" charset="2"/>
              <a:buChar char="§"/>
            </a:pPr>
            <a:r>
              <a:rPr lang="en-US" sz="1400" dirty="0" smtClean="0">
                <a:solidFill>
                  <a:schemeClr val="tx1"/>
                </a:solidFill>
              </a:rPr>
              <a:t>Coop program</a:t>
            </a:r>
          </a:p>
          <a:p>
            <a:pPr marL="573088" lvl="1" indent="-173038">
              <a:buClrTx/>
              <a:buFont typeface="Wingdings" charset="2"/>
              <a:buChar char="§"/>
            </a:pPr>
            <a:r>
              <a:rPr lang="en-US" sz="1400" dirty="0" smtClean="0">
                <a:solidFill>
                  <a:schemeClr val="tx1"/>
                </a:solidFill>
              </a:rPr>
              <a:t>Tech classes</a:t>
            </a:r>
          </a:p>
          <a:p>
            <a:pPr marL="173038" indent="-173038">
              <a:buClrTx/>
              <a:buFont typeface="Wingdings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Publication Strategy: editor, secure content, publish</a:t>
            </a:r>
          </a:p>
        </p:txBody>
      </p:sp>
      <p:sp>
        <p:nvSpPr>
          <p:cNvPr id="30" name="Text Placeholder 23"/>
          <p:cNvSpPr>
            <a:spLocks noGrp="1"/>
          </p:cNvSpPr>
          <p:nvPr>
            <p:ph type="body" idx="2"/>
          </p:nvPr>
        </p:nvSpPr>
        <p:spPr>
          <a:xfrm>
            <a:off x="6204271" y="2794733"/>
            <a:ext cx="2388502" cy="345757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173038" indent="-173038"/>
            <a:r>
              <a:rPr lang="en-US" sz="1600" dirty="0" smtClean="0">
                <a:solidFill>
                  <a:schemeClr val="tx1"/>
                </a:solidFill>
              </a:rPr>
              <a:t>Articulate and plan value prop for members</a:t>
            </a:r>
          </a:p>
          <a:p>
            <a:pPr marL="173038" indent="-173038"/>
            <a:r>
              <a:rPr lang="en-US" sz="1600" dirty="0" smtClean="0">
                <a:solidFill>
                  <a:schemeClr val="tx1"/>
                </a:solidFill>
              </a:rPr>
              <a:t>Discuss number of large NANOG meetings, </a:t>
            </a:r>
            <a:r>
              <a:rPr lang="en-US" sz="1600" dirty="0" err="1" smtClean="0">
                <a:solidFill>
                  <a:schemeClr val="tx1"/>
                </a:solidFill>
              </a:rPr>
              <a:t>NoTR</a:t>
            </a:r>
            <a:r>
              <a:rPr lang="en-US" sz="1600" dirty="0" smtClean="0">
                <a:solidFill>
                  <a:schemeClr val="tx1"/>
                </a:solidFill>
              </a:rPr>
              <a:t> and assess venue requirements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6561" y="2919851"/>
            <a:ext cx="3795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</a:p>
          <a:p>
            <a:endParaRPr lang="en-US" sz="2400" b="1" dirty="0"/>
          </a:p>
          <a:p>
            <a:r>
              <a:rPr lang="en-US" sz="2400" b="1" dirty="0" smtClean="0"/>
              <a:t>0</a:t>
            </a:r>
          </a:p>
          <a:p>
            <a:endParaRPr lang="en-US" sz="2400" b="1" dirty="0"/>
          </a:p>
          <a:p>
            <a:r>
              <a:rPr lang="en-US" sz="2400" b="1" dirty="0" smtClean="0"/>
              <a:t>1</a:t>
            </a: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r>
              <a:rPr lang="en-US" sz="2400" b="1" dirty="0" smtClean="0"/>
              <a:t>4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2458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62742" y="23265"/>
            <a:ext cx="8229600" cy="1143000"/>
          </a:xfrm>
        </p:spPr>
        <p:txBody>
          <a:bodyPr/>
          <a:lstStyle/>
          <a:p>
            <a:r>
              <a:rPr lang="en-US" dirty="0" smtClean="0"/>
              <a:t>5-Year Game Plan: 3 Goals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2"/>
          </p:nvPr>
        </p:nvSpPr>
        <p:spPr>
          <a:xfrm>
            <a:off x="890489" y="2794155"/>
            <a:ext cx="2474752" cy="3458153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pPr marL="173038" indent="-173038">
              <a:buClrTx/>
            </a:pPr>
            <a:r>
              <a:rPr lang="en-US" sz="1600" dirty="0" smtClean="0">
                <a:solidFill>
                  <a:schemeClr val="tx1"/>
                </a:solidFill>
              </a:rPr>
              <a:t>NANOG is the focal venue for forces shaping the Internet</a:t>
            </a:r>
          </a:p>
          <a:p>
            <a:pPr marL="173038" indent="-173038">
              <a:buClrTx/>
            </a:pPr>
            <a:r>
              <a:rPr lang="en-US" sz="1600" dirty="0" smtClean="0">
                <a:solidFill>
                  <a:schemeClr val="tx1"/>
                </a:solidFill>
              </a:rPr>
              <a:t>Integrate stakeholders orgs into program tracks</a:t>
            </a:r>
          </a:p>
          <a:p>
            <a:pPr marL="173038" indent="-173038">
              <a:buClrTx/>
            </a:pPr>
            <a:r>
              <a:rPr lang="en-US" sz="1600" dirty="0" smtClean="0">
                <a:solidFill>
                  <a:schemeClr val="tx1"/>
                </a:solidFill>
              </a:rPr>
              <a:t>More integrate relationship between ARIN and NANOG</a:t>
            </a:r>
          </a:p>
          <a:p>
            <a:pPr marL="173038" indent="-173038">
              <a:buClrTx/>
            </a:pPr>
            <a:r>
              <a:rPr lang="en-US" sz="1600" dirty="0" smtClean="0">
                <a:solidFill>
                  <a:schemeClr val="tx1"/>
                </a:solidFill>
              </a:rPr>
              <a:t>Assess/ strengthen </a:t>
            </a:r>
            <a:r>
              <a:rPr lang="en-US" sz="1600" dirty="0" err="1" smtClean="0">
                <a:solidFill>
                  <a:schemeClr val="tx1"/>
                </a:solidFill>
              </a:rPr>
              <a:t>gvt</a:t>
            </a:r>
            <a:r>
              <a:rPr lang="en-US" sz="1600" dirty="0" smtClean="0">
                <a:solidFill>
                  <a:schemeClr val="tx1"/>
                </a:solidFill>
              </a:rPr>
              <a:t> outreach for Internet operational standards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Text Placeholder 11"/>
          <p:cNvSpPr>
            <a:spLocks noGrp="1"/>
          </p:cNvSpPr>
          <p:nvPr>
            <p:ph type="body" idx="1"/>
          </p:nvPr>
        </p:nvSpPr>
        <p:spPr>
          <a:xfrm>
            <a:off x="890489" y="1662631"/>
            <a:ext cx="2474752" cy="1123432"/>
          </a:xfr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anchor="ctr"/>
          <a:lstStyle/>
          <a:p>
            <a:pPr algn="ctr"/>
            <a:r>
              <a:rPr lang="en-US" sz="1800" dirty="0"/>
              <a:t>Provide a framework for </a:t>
            </a:r>
            <a:r>
              <a:rPr lang="en-US" sz="1800" dirty="0" smtClean="0"/>
              <a:t>N. A. </a:t>
            </a:r>
            <a:r>
              <a:rPr lang="en-US" sz="1800" dirty="0"/>
              <a:t>Operators’ input into Internet </a:t>
            </a:r>
            <a:r>
              <a:rPr lang="en-US" sz="1800" dirty="0" smtClean="0"/>
              <a:t>operations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9" name="Text Placeholder 11"/>
          <p:cNvSpPr>
            <a:spLocks noGrp="1"/>
          </p:cNvSpPr>
          <p:nvPr>
            <p:ph type="body" idx="1"/>
          </p:nvPr>
        </p:nvSpPr>
        <p:spPr>
          <a:xfrm>
            <a:off x="3365241" y="2052113"/>
            <a:ext cx="2689695" cy="742042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Create Industry-recognized education programs and publications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Text Placeholder 11"/>
          <p:cNvSpPr>
            <a:spLocks noGrp="1"/>
          </p:cNvSpPr>
          <p:nvPr>
            <p:ph type="body" idx="1"/>
          </p:nvPr>
        </p:nvSpPr>
        <p:spPr>
          <a:xfrm>
            <a:off x="5990860" y="2052114"/>
            <a:ext cx="2601482" cy="742042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Create compelling value proposition for the community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Text Placeholder 22"/>
          <p:cNvSpPr>
            <a:spLocks noGrp="1"/>
          </p:cNvSpPr>
          <p:nvPr>
            <p:ph type="body" idx="2"/>
          </p:nvPr>
        </p:nvSpPr>
        <p:spPr>
          <a:xfrm>
            <a:off x="3576576" y="2794733"/>
            <a:ext cx="2423929" cy="3457575"/>
          </a:xfrm>
          <a:solidFill>
            <a:srgbClr val="B7DEE8"/>
          </a:solidFill>
        </p:spPr>
        <p:txBody>
          <a:bodyPr/>
          <a:lstStyle/>
          <a:p>
            <a:pPr marL="173038" indent="-173038">
              <a:buClrTx/>
              <a:buFont typeface="Wingdings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Stronger relationships with higher education</a:t>
            </a:r>
          </a:p>
          <a:p>
            <a:pPr marL="173038" indent="-173038">
              <a:buClrTx/>
              <a:buFont typeface="Wingdings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Regional </a:t>
            </a:r>
            <a:r>
              <a:rPr lang="en-US" sz="1800" dirty="0" err="1" smtClean="0">
                <a:solidFill>
                  <a:schemeClr val="tx1"/>
                </a:solidFill>
              </a:rPr>
              <a:t>Edu</a:t>
            </a:r>
            <a:r>
              <a:rPr lang="en-US" sz="1800" dirty="0" smtClean="0">
                <a:solidFill>
                  <a:schemeClr val="tx1"/>
                </a:solidFill>
              </a:rPr>
              <a:t> events for career development needs</a:t>
            </a:r>
          </a:p>
          <a:p>
            <a:pPr marL="173038" indent="-173038">
              <a:buClrTx/>
              <a:buFont typeface="Wingdings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Initial publications including BCOP materials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0" name="Text Placeholder 23"/>
          <p:cNvSpPr>
            <a:spLocks noGrp="1"/>
          </p:cNvSpPr>
          <p:nvPr>
            <p:ph type="body" idx="2"/>
          </p:nvPr>
        </p:nvSpPr>
        <p:spPr>
          <a:xfrm>
            <a:off x="6204271" y="2794733"/>
            <a:ext cx="2388502" cy="345757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173038" indent="-173038"/>
            <a:r>
              <a:rPr lang="en-US" sz="1800" dirty="0" smtClean="0">
                <a:solidFill>
                  <a:schemeClr val="tx1"/>
                </a:solidFill>
              </a:rPr>
              <a:t>Regional NANOG events continue to draw wider range of attendees with specific focus on </a:t>
            </a:r>
            <a:r>
              <a:rPr lang="en-US" sz="1800" dirty="0" err="1" smtClean="0">
                <a:solidFill>
                  <a:schemeClr val="tx1"/>
                </a:solidFill>
              </a:rPr>
              <a:t>early&amp;mid</a:t>
            </a:r>
            <a:r>
              <a:rPr lang="en-US" sz="1800" dirty="0" smtClean="0">
                <a:solidFill>
                  <a:schemeClr val="tx1"/>
                </a:solidFill>
              </a:rPr>
              <a:t> career professionals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49526" y="3345499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6561" y="2767454"/>
            <a:ext cx="3795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0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 smtClean="0"/>
              <a:t>1</a:t>
            </a:r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 smtClean="0"/>
          </a:p>
          <a:p>
            <a:r>
              <a:rPr lang="en-US" sz="2400" b="1" dirty="0" smtClean="0"/>
              <a:t>5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55365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62742" y="23265"/>
            <a:ext cx="8229600" cy="1143000"/>
          </a:xfrm>
        </p:spPr>
        <p:txBody>
          <a:bodyPr/>
          <a:lstStyle/>
          <a:p>
            <a:r>
              <a:rPr lang="en-US" dirty="0" smtClean="0"/>
              <a:t>5-Year Game Plan: 3 Goals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2"/>
          </p:nvPr>
        </p:nvSpPr>
        <p:spPr>
          <a:xfrm>
            <a:off x="890489" y="2794155"/>
            <a:ext cx="2474752" cy="3458153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pPr marL="173038" indent="-173038">
              <a:buClrTx/>
            </a:pPr>
            <a:r>
              <a:rPr lang="en-US" sz="1500" dirty="0" smtClean="0">
                <a:solidFill>
                  <a:schemeClr val="tx1"/>
                </a:solidFill>
              </a:rPr>
              <a:t>Expand conference content to include the forces that shape the Internet with Plenaries and tracks</a:t>
            </a:r>
          </a:p>
          <a:p>
            <a:pPr marL="173038" indent="-173038">
              <a:buClrTx/>
            </a:pPr>
            <a:r>
              <a:rPr lang="en-US" sz="1500" dirty="0" smtClean="0">
                <a:solidFill>
                  <a:schemeClr val="tx1"/>
                </a:solidFill>
              </a:rPr>
              <a:t>Expand relations with ops orgs outside NA</a:t>
            </a:r>
          </a:p>
          <a:p>
            <a:pPr marL="173038" indent="-173038">
              <a:buClrTx/>
            </a:pPr>
            <a:r>
              <a:rPr lang="en-US" sz="1500" dirty="0" smtClean="0">
                <a:solidFill>
                  <a:schemeClr val="tx1"/>
                </a:solidFill>
              </a:rPr>
              <a:t>Operating under long-term structure</a:t>
            </a:r>
          </a:p>
          <a:p>
            <a:pPr marL="173038" indent="-173038">
              <a:buClrTx/>
            </a:pPr>
            <a:r>
              <a:rPr lang="en-US" sz="1500" dirty="0" smtClean="0">
                <a:solidFill>
                  <a:schemeClr val="tx1"/>
                </a:solidFill>
              </a:rPr>
              <a:t>Active role in </a:t>
            </a:r>
            <a:r>
              <a:rPr lang="en-US" sz="1500" dirty="0" err="1" smtClean="0">
                <a:solidFill>
                  <a:schemeClr val="tx1"/>
                </a:solidFill>
              </a:rPr>
              <a:t>gvt</a:t>
            </a:r>
            <a:r>
              <a:rPr lang="en-US" sz="1500" dirty="0" smtClean="0">
                <a:solidFill>
                  <a:schemeClr val="tx1"/>
                </a:solidFill>
              </a:rPr>
              <a:t> outreach for members interest with identified activities/staff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6" name="Text Placeholder 11"/>
          <p:cNvSpPr>
            <a:spLocks noGrp="1"/>
          </p:cNvSpPr>
          <p:nvPr>
            <p:ph type="body" idx="1"/>
          </p:nvPr>
        </p:nvSpPr>
        <p:spPr>
          <a:xfrm>
            <a:off x="890489" y="1662631"/>
            <a:ext cx="2474752" cy="1123432"/>
          </a:xfr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anchor="ctr"/>
          <a:lstStyle/>
          <a:p>
            <a:pPr algn="ctr"/>
            <a:r>
              <a:rPr lang="en-US" sz="1800" dirty="0"/>
              <a:t>Provide a framework for </a:t>
            </a:r>
            <a:r>
              <a:rPr lang="en-US" sz="1800" dirty="0" smtClean="0"/>
              <a:t>N. A. </a:t>
            </a:r>
            <a:r>
              <a:rPr lang="en-US" sz="1800" dirty="0"/>
              <a:t>Operators’ input into Internet </a:t>
            </a:r>
            <a:r>
              <a:rPr lang="en-US" sz="1800" dirty="0" smtClean="0"/>
              <a:t>operations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9" name="Text Placeholder 11"/>
          <p:cNvSpPr>
            <a:spLocks noGrp="1"/>
          </p:cNvSpPr>
          <p:nvPr>
            <p:ph type="body" idx="1"/>
          </p:nvPr>
        </p:nvSpPr>
        <p:spPr>
          <a:xfrm>
            <a:off x="3365241" y="2052113"/>
            <a:ext cx="2689695" cy="742042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Create Industry-recognized education programs and publications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Text Placeholder 11"/>
          <p:cNvSpPr>
            <a:spLocks noGrp="1"/>
          </p:cNvSpPr>
          <p:nvPr>
            <p:ph type="body" idx="1"/>
          </p:nvPr>
        </p:nvSpPr>
        <p:spPr>
          <a:xfrm>
            <a:off x="5990860" y="2052114"/>
            <a:ext cx="2601482" cy="742042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Create compelling value proposition for the community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Text Placeholder 22"/>
          <p:cNvSpPr>
            <a:spLocks noGrp="1"/>
          </p:cNvSpPr>
          <p:nvPr>
            <p:ph type="body" idx="2"/>
          </p:nvPr>
        </p:nvSpPr>
        <p:spPr>
          <a:xfrm>
            <a:off x="3576576" y="2794733"/>
            <a:ext cx="2423929" cy="3457575"/>
          </a:xfrm>
          <a:solidFill>
            <a:srgbClr val="B7DEE8"/>
          </a:solidFill>
        </p:spPr>
        <p:txBody>
          <a:bodyPr/>
          <a:lstStyle/>
          <a:p>
            <a:pPr marL="173038" indent="-173038">
              <a:buClrTx/>
              <a:buFont typeface="Wingdings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Industry-wide recognition for formal education </a:t>
            </a:r>
          </a:p>
          <a:p>
            <a:pPr marL="173038" indent="-173038">
              <a:buClrTx/>
              <a:buFont typeface="Wingdings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Certification track for early and mid-career engineers</a:t>
            </a:r>
          </a:p>
          <a:p>
            <a:pPr marL="173038" indent="-173038">
              <a:buClrTx/>
              <a:buFont typeface="Wingdings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Industry-wide recognition for NANOG publications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0" name="Text Placeholder 23"/>
          <p:cNvSpPr>
            <a:spLocks noGrp="1"/>
          </p:cNvSpPr>
          <p:nvPr>
            <p:ph type="body" idx="2"/>
          </p:nvPr>
        </p:nvSpPr>
        <p:spPr>
          <a:xfrm>
            <a:off x="6204271" y="2794733"/>
            <a:ext cx="2388502" cy="345757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173038" indent="-173038"/>
            <a:r>
              <a:rPr lang="en-US" sz="1800" dirty="0" smtClean="0">
                <a:solidFill>
                  <a:schemeClr val="tx1"/>
                </a:solidFill>
              </a:rPr>
              <a:t>Local conferences in major markets provide exceptional networking and targeted education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49526" y="3345499"/>
            <a:ext cx="635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6561" y="2767454"/>
            <a:ext cx="3795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0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 smtClean="0"/>
              <a:t>1</a:t>
            </a:r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 smtClean="0"/>
          </a:p>
          <a:p>
            <a:r>
              <a:rPr lang="en-US" sz="2400" b="1" dirty="0"/>
              <a:t>7</a:t>
            </a:r>
            <a:endParaRPr lang="en-US" sz="24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68492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 Observations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3735" y="2132424"/>
            <a:ext cx="8438531" cy="4301786"/>
          </a:xfrm>
        </p:spPr>
        <p:txBody>
          <a:bodyPr/>
          <a:lstStyle/>
          <a:p>
            <a:r>
              <a:rPr lang="en-US" sz="2800" dirty="0" smtClean="0"/>
              <a:t>3Y strategic plan - key to stay course 2010-13</a:t>
            </a:r>
          </a:p>
          <a:p>
            <a:pPr lvl="1"/>
            <a:r>
              <a:rPr lang="en-US" sz="2400" dirty="0" smtClean="0"/>
              <a:t>Clear direction</a:t>
            </a:r>
          </a:p>
          <a:p>
            <a:pPr lvl="1"/>
            <a:r>
              <a:rPr lang="en-US" sz="2400" dirty="0" smtClean="0"/>
              <a:t>Eases onboarding of new Directors every year</a:t>
            </a:r>
          </a:p>
          <a:p>
            <a:pPr lvl="1"/>
            <a:r>
              <a:rPr lang="en-US" sz="2400" dirty="0" smtClean="0"/>
              <a:t>Clarity and accountability to membership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Audacious 5Y strategic plan:  BIG goals </a:t>
            </a:r>
          </a:p>
          <a:p>
            <a:endParaRPr lang="en-US" sz="2800" dirty="0" smtClean="0"/>
          </a:p>
          <a:p>
            <a:r>
              <a:rPr lang="en-US" sz="2800" dirty="0" smtClean="0"/>
              <a:t>Culture : Try new , Fail, Try again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8360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362741" y="9091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 dirty="0">
                <a:solidFill>
                  <a:srgbClr val="FF0000"/>
                </a:solidFill>
                <a:ea typeface="Arial"/>
                <a:sym typeface="Arial"/>
                <a:rtl val="0"/>
              </a:rPr>
              <a:t>Closing Remarks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83736" y="2132424"/>
            <a:ext cx="8229600" cy="4301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indent="-431800">
              <a:buSzPct val="166666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dirty="0" smtClean="0">
                <a:solidFill>
                  <a:srgbClr val="000000"/>
                </a:solidFill>
              </a:rPr>
              <a:t>ommunity </a:t>
            </a:r>
            <a:r>
              <a:rPr lang="en-US" dirty="0">
                <a:solidFill>
                  <a:srgbClr val="000000"/>
                </a:solidFill>
              </a:rPr>
              <a:t>governance and </a:t>
            </a:r>
            <a:r>
              <a:rPr lang="en-US" dirty="0" smtClean="0">
                <a:solidFill>
                  <a:srgbClr val="000000"/>
                </a:solidFill>
              </a:rPr>
              <a:t>focus</a:t>
            </a:r>
            <a:endParaRPr lang="en-US" b="0" i="0" u="none" strike="noStrike" cap="none" baseline="0" dirty="0" smtClean="0">
              <a:solidFill>
                <a:srgbClr val="000000"/>
              </a:solidFill>
              <a:sym typeface="Arial"/>
              <a:rtl val="0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48A54"/>
              </a:buClr>
              <a:buSzPct val="166666"/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Volunteer to serve on Board and Committees</a:t>
            </a:r>
            <a:endParaRPr lang="en-US" b="0" i="0" u="none" strike="noStrike" cap="none" baseline="0" dirty="0">
              <a:solidFill>
                <a:srgbClr val="000000"/>
              </a:solidFill>
              <a:sym typeface="Arial"/>
              <a:rtl val="0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48A54"/>
              </a:buClr>
              <a:buSzPct val="166666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rtl val="0"/>
              </a:rPr>
              <a:t>Please </a:t>
            </a:r>
            <a:r>
              <a:rPr lang="en-US" b="0" i="0" u="none" strike="noStrike" cap="none" baseline="0" dirty="0">
                <a:solidFill>
                  <a:srgbClr val="000000"/>
                </a:solidFill>
                <a:sym typeface="Arial"/>
                <a:rtl val="0"/>
              </a:rPr>
              <a:t>complete the NANOG </a:t>
            </a:r>
            <a:r>
              <a:rPr lang="en-US" b="0" i="0" u="none" strike="noStrike" cap="none" baseline="0" dirty="0" smtClean="0">
                <a:solidFill>
                  <a:srgbClr val="000000"/>
                </a:solidFill>
                <a:sym typeface="Arial"/>
                <a:rtl val="0"/>
              </a:rPr>
              <a:t>59 </a:t>
            </a:r>
            <a:r>
              <a:rPr lang="en-US" b="0" i="0" u="none" strike="noStrike" cap="none" baseline="0" dirty="0">
                <a:solidFill>
                  <a:srgbClr val="000000"/>
                </a:solidFill>
                <a:sym typeface="Arial"/>
                <a:rtl val="0"/>
              </a:rPr>
              <a:t>Survey</a:t>
            </a:r>
          </a:p>
          <a:p>
            <a:endParaRPr lang="en-US" b="0" i="0" u="none" strike="noStrike" cap="none" baseline="0" dirty="0">
              <a:solidFill>
                <a:srgbClr val="000000"/>
              </a:solidFill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330585365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ghfiv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421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514350">
              <a:buFont typeface="+mj-lt"/>
              <a:buAutoNum type="arabicPeriod"/>
            </a:pPr>
            <a:r>
              <a:rPr lang="en-US" dirty="0" smtClean="0"/>
              <a:t>Financial Report </a:t>
            </a:r>
          </a:p>
          <a:p>
            <a:pPr lvl="1" indent="0">
              <a:buNone/>
            </a:pPr>
            <a:r>
              <a:rPr lang="en-US" dirty="0" smtClean="0"/>
              <a:t>(Duane - Treasurer)</a:t>
            </a:r>
          </a:p>
          <a:p>
            <a:pPr marL="857250" indent="-514350">
              <a:buFont typeface="+mj-lt"/>
              <a:buAutoNum type="arabicPeriod"/>
            </a:pPr>
            <a:r>
              <a:rPr lang="en-US" dirty="0" smtClean="0"/>
              <a:t>5Y Strategic Plan </a:t>
            </a:r>
          </a:p>
          <a:p>
            <a:pPr lvl="1" indent="0">
              <a:buNone/>
            </a:pPr>
            <a:r>
              <a:rPr lang="en-US" dirty="0" smtClean="0"/>
              <a:t>(Sylvie – Chair, Mike – Vice-Chair)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588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Report</a:t>
            </a:r>
            <a:br>
              <a:rPr lang="en-US" dirty="0" smtClean="0"/>
            </a:br>
            <a:r>
              <a:rPr lang="en-US" dirty="0" smtClean="0"/>
              <a:t>Duane </a:t>
            </a:r>
            <a:r>
              <a:rPr lang="en-US" dirty="0" err="1" smtClean="0"/>
              <a:t>Wessels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Looking Back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2012 Audit approved</a:t>
            </a:r>
          </a:p>
          <a:p>
            <a:r>
              <a:rPr lang="en-US" dirty="0" smtClean="0"/>
              <a:t>2013 Statements in ARO (to August)</a:t>
            </a:r>
          </a:p>
          <a:p>
            <a:r>
              <a:rPr lang="en-US" dirty="0" smtClean="0"/>
              <a:t>$500k reserve invested in laddered CDs</a:t>
            </a:r>
          </a:p>
          <a:p>
            <a:r>
              <a:rPr lang="en-US" dirty="0" smtClean="0"/>
              <a:t>Increased staff spending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Looking Ahead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4"/>
          </p:nvPr>
        </p:nvSpPr>
        <p:spPr/>
        <p:txBody>
          <a:bodyPr/>
          <a:lstStyle/>
          <a:p>
            <a:r>
              <a:rPr lang="en-US" dirty="0" smtClean="0"/>
              <a:t>Drafting 2014 Budget</a:t>
            </a:r>
          </a:p>
          <a:p>
            <a:r>
              <a:rPr lang="en-US" dirty="0" smtClean="0"/>
              <a:t>New Programs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On The Road</a:t>
            </a:r>
          </a:p>
          <a:p>
            <a:pPr lvl="1"/>
            <a:r>
              <a:rPr lang="en-US" dirty="0" smtClean="0"/>
              <a:t>BCOP</a:t>
            </a:r>
          </a:p>
        </p:txBody>
      </p:sp>
    </p:spTree>
    <p:extLst>
      <p:ext uri="{BB962C8B-B14F-4D97-AF65-F5344CB8AC3E}">
        <p14:creationId xmlns:p14="http://schemas.microsoft.com/office/powerpoint/2010/main" val="2755561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123"/>
            <a:ext cx="9144000" cy="565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19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772"/>
            <a:ext cx="9144000" cy="565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187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2641"/>
            <a:ext cx="9144000" cy="565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187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6954"/>
            <a:ext cx="9144000" cy="565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187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63"/>
            <a:ext cx="9144000" cy="565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187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2906713"/>
            <a:ext cx="7772400" cy="1362075"/>
          </a:xfrm>
        </p:spPr>
        <p:txBody>
          <a:bodyPr/>
          <a:lstStyle/>
          <a:p>
            <a:r>
              <a:rPr lang="en-US" dirty="0" smtClean="0"/>
              <a:t>3Y Strategic Plan</a:t>
            </a:r>
            <a:br>
              <a:rPr lang="en-US" dirty="0" smtClean="0"/>
            </a:br>
            <a:r>
              <a:rPr lang="en-US" dirty="0" smtClean="0"/>
              <a:t>2010-2013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smtClean="0">
                <a:solidFill>
                  <a:schemeClr val="tx1"/>
                </a:solidFill>
              </a:rPr>
              <a:t>Sylvie </a:t>
            </a:r>
            <a:r>
              <a:rPr lang="en-US" sz="3200" dirty="0" err="1" smtClean="0">
                <a:solidFill>
                  <a:schemeClr val="tx1"/>
                </a:solidFill>
              </a:rPr>
              <a:t>LaPerrière</a:t>
            </a:r>
            <a:r>
              <a:rPr lang="en-US" sz="3200" dirty="0" smtClean="0">
                <a:solidFill>
                  <a:schemeClr val="tx1"/>
                </a:solidFill>
              </a:rPr>
              <a:t>, Chair</a:t>
            </a:r>
            <a:br>
              <a:rPr lang="en-US" sz="3200" dirty="0" smtClean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75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785</Words>
  <Application>Microsoft Macintosh PowerPoint</Application>
  <PresentationFormat>On-screen Show (4:3)</PresentationFormat>
  <Paragraphs>181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/>
      <vt:lpstr>THANK YOU</vt:lpstr>
      <vt:lpstr>Agenda</vt:lpstr>
      <vt:lpstr>Financial Report Duane Wessels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3Y Strategic Plan 2010-2013  Sylvie LaPerrière, Chair </vt:lpstr>
      <vt:lpstr>Performance on 3-Year Game Plan</vt:lpstr>
      <vt:lpstr>5Y Strategic Plan 2013-2017  Sylvie LaPerrière, Chair Mike K. Smith, Vice-Chair</vt:lpstr>
      <vt:lpstr>NANOG 5Y Strategy (Dec 2012)</vt:lpstr>
      <vt:lpstr>5-Year Game Plan: 3 Goals</vt:lpstr>
      <vt:lpstr>5-Year Game Plan: 3 Goals</vt:lpstr>
      <vt:lpstr>5-Year Game Plan: 3 Goals</vt:lpstr>
      <vt:lpstr>5-Year Game Plan: 3 Goals</vt:lpstr>
      <vt:lpstr>Chair Observations</vt:lpstr>
      <vt:lpstr>Closing Remarks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NANOG Community Meeting</dc:title>
  <cp:lastModifiedBy>Shelly Perlman</cp:lastModifiedBy>
  <cp:revision>38</cp:revision>
  <dcterms:modified xsi:type="dcterms:W3CDTF">2013-11-04T19:09:22Z</dcterms:modified>
</cp:coreProperties>
</file>